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6" r:id="rId9"/>
    <p:sldId id="267" r:id="rId10"/>
    <p:sldId id="265" r:id="rId11"/>
    <p:sldId id="263" r:id="rId12"/>
    <p:sldId id="264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8"/>
            <p14:sldId id="266"/>
            <p14:sldId id="267"/>
            <p14:sldId id="265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5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15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038/srep03399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ilherme-pereira/vcf2sm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one.0030906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2.7.18/python-2.7.18-macosx10.9.pkg" TargetMode="External"/><Relationship Id="rId2" Type="http://schemas.openxmlformats.org/officeDocument/2006/relationships/hyperlink" Target="https://www.python.org/ftp/python/2.7.16/python-2.7.16.amd64.msi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168584" y="1946908"/>
            <a:ext cx="8399161" cy="874676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python2.7 ../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--inference f1 --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ploidy_range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2:12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--file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/SugSNP_382.pro --f1_parent_data 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sugarcane_data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/SugSNP_382.par 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naive_posterior_reporting_threshold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0.8 --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draw_genotype_histogram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save_figures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"SugSNP_382" &gt; SugSNP_382.html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022" y="1727056"/>
            <a:ext cx="430129" cy="522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A637FC5-F676-754F-9F3C-EB6B648050F3}"/>
              </a:ext>
            </a:extLst>
          </p:cNvPr>
          <p:cNvSpPr/>
          <p:nvPr/>
        </p:nvSpPr>
        <p:spPr>
          <a:xfrm>
            <a:off x="156727" y="3131498"/>
            <a:ext cx="2943732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Results</a:t>
            </a:r>
          </a:p>
          <a:p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(G = g*, parameter* | D) =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1.0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'ploidy':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'parameter': ((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8), (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, 7))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b="1" dirty="0">
                <a:latin typeface="Consolas" panose="020B0609020204030204" pitchFamily="49" charset="0"/>
                <a:cs typeface="Consolas" panose="020B0609020204030204" pitchFamily="49" charset="0"/>
              </a:rPr>
              <a:t>Predicted genotypes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101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102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103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104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105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106 (1, 7)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107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109 (0, 8) 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11 (0, 8) ...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B58ED9-9CC9-C24C-B2D0-E3539D2F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112070" y="3434969"/>
            <a:ext cx="3039888" cy="2472328"/>
          </a:xfrm>
          <a:prstGeom prst="rect">
            <a:avLst/>
          </a:prstGeom>
        </p:spPr>
      </p:pic>
      <p:sp>
        <p:nvSpPr>
          <p:cNvPr id="11" name="Triangle 10">
            <a:extLst>
              <a:ext uri="{FF2B5EF4-FFF2-40B4-BE49-F238E27FC236}">
                <a16:creationId xmlns:a16="http://schemas.microsoft.com/office/drawing/2014/main" id="{794D793C-7108-D148-9F37-59504C23C21A}"/>
              </a:ext>
            </a:extLst>
          </p:cNvPr>
          <p:cNvSpPr/>
          <p:nvPr/>
        </p:nvSpPr>
        <p:spPr>
          <a:xfrm rot="5694434">
            <a:off x="6465385" y="4594437"/>
            <a:ext cx="163267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EAE5905D-F2B1-CF40-84A3-297A4CD503D3}"/>
              </a:ext>
            </a:extLst>
          </p:cNvPr>
          <p:cNvSpPr/>
          <p:nvPr/>
        </p:nvSpPr>
        <p:spPr>
          <a:xfrm rot="5694434">
            <a:off x="6680678" y="4832295"/>
            <a:ext cx="13219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330AE19-1688-4D40-9C27-0B1CFFC2BEC0}"/>
              </a:ext>
            </a:extLst>
          </p:cNvPr>
          <p:cNvSpPr/>
          <p:nvPr/>
        </p:nvSpPr>
        <p:spPr>
          <a:xfrm rot="5694434">
            <a:off x="7164553" y="5772212"/>
            <a:ext cx="161579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9F85BEB9-C129-0949-B8AA-3C026DF8E1E4}"/>
              </a:ext>
            </a:extLst>
          </p:cNvPr>
          <p:cNvSpPr/>
          <p:nvPr/>
        </p:nvSpPr>
        <p:spPr>
          <a:xfrm rot="5694434">
            <a:off x="8365577" y="4559291"/>
            <a:ext cx="163021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AF42601-4478-B344-BAC0-BA7B61C7B150}"/>
              </a:ext>
            </a:extLst>
          </p:cNvPr>
          <p:cNvSpPr/>
          <p:nvPr/>
        </p:nvSpPr>
        <p:spPr>
          <a:xfrm rot="16200000">
            <a:off x="8471444" y="4821098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FB111D0C-5BA5-7E48-AA79-551D78B954A5}"/>
              </a:ext>
            </a:extLst>
          </p:cNvPr>
          <p:cNvSpPr/>
          <p:nvPr/>
        </p:nvSpPr>
        <p:spPr>
          <a:xfrm rot="16200000">
            <a:off x="7317977" y="4736527"/>
            <a:ext cx="173073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EFC956CA-F569-0845-9B70-92B145A023B6}"/>
              </a:ext>
            </a:extLst>
          </p:cNvPr>
          <p:cNvSpPr/>
          <p:nvPr/>
        </p:nvSpPr>
        <p:spPr>
          <a:xfrm rot="14880216">
            <a:off x="7285115" y="4516107"/>
            <a:ext cx="155248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8619F81-B4D7-CB49-8B3B-D0A2B03D8DB0}"/>
              </a:ext>
            </a:extLst>
          </p:cNvPr>
          <p:cNvSpPr/>
          <p:nvPr/>
        </p:nvSpPr>
        <p:spPr>
          <a:xfrm rot="16200000">
            <a:off x="7982157" y="4187742"/>
            <a:ext cx="221052" cy="22178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15767E8-DA68-434D-89F1-E940D2D58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607" y="4032994"/>
            <a:ext cx="1308418" cy="22266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0B83703-96AA-C645-A8FA-79591282B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130" y="3959859"/>
            <a:ext cx="1368370" cy="232868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1C5CA-F03C-9843-941F-403D8725A56A}"/>
              </a:ext>
            </a:extLst>
          </p:cNvPr>
          <p:cNvSpPr txBox="1"/>
          <p:nvPr/>
        </p:nvSpPr>
        <p:spPr>
          <a:xfrm>
            <a:off x="3738315" y="5858950"/>
            <a:ext cx="740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54E7B2D-DCE7-0841-995E-6FE6F8490A43}"/>
              </a:ext>
            </a:extLst>
          </p:cNvPr>
          <p:cNvSpPr txBox="1"/>
          <p:nvPr/>
        </p:nvSpPr>
        <p:spPr>
          <a:xfrm>
            <a:off x="5206014" y="5838328"/>
            <a:ext cx="83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offspring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237BCD-0431-AF42-9E05-CAF7289990D9}"/>
              </a:ext>
            </a:extLst>
          </p:cNvPr>
          <p:cNvSpPr/>
          <p:nvPr/>
        </p:nvSpPr>
        <p:spPr>
          <a:xfrm>
            <a:off x="4572000" y="6435995"/>
            <a:ext cx="3501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https://doi.org/10.1038/srep03399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02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869" y="33927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338869" y="1845917"/>
            <a:ext cx="5097835" cy="4047987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python2.7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90" y="1682889"/>
            <a:ext cx="430129" cy="5227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9F1A59-0601-0C46-B4AC-D2DDB283DCB5}"/>
              </a:ext>
            </a:extLst>
          </p:cNvPr>
          <p:cNvSpPr/>
          <p:nvPr/>
        </p:nvSpPr>
        <p:spPr>
          <a:xfrm>
            <a:off x="156770" y="6361113"/>
            <a:ext cx="454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https://github.com/guilherme-pereira/vcf2sm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AE2A16-6271-BD44-9CEC-456FCAA93785}"/>
              </a:ext>
            </a:extLst>
          </p:cNvPr>
          <p:cNvSpPr txBox="1"/>
          <p:nvPr/>
        </p:nvSpPr>
        <p:spPr>
          <a:xfrm>
            <a:off x="5687439" y="1682909"/>
            <a:ext cx="3299791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-I:</a:t>
            </a:r>
            <a:r>
              <a:rPr lang="en-US" dirty="0"/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f1</a:t>
            </a:r>
            <a:r>
              <a:rPr lang="en-US" sz="1400" dirty="0"/>
              <a:t> or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</a:t>
            </a:r>
            <a:r>
              <a:rPr lang="en-US" sz="1400" dirty="0"/>
              <a:t> for respective biparental or Hardy-Weinberg model;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ploidy</a:t>
            </a:r>
            <a:r>
              <a:rPr lang="en-US" sz="1400" dirty="0"/>
              <a:t> will use exclusively the ratio between abundances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-p:</a:t>
            </a:r>
            <a:r>
              <a:rPr lang="en-US" dirty="0"/>
              <a:t> </a:t>
            </a:r>
            <a:r>
              <a:rPr lang="en-US" sz="1400" dirty="0"/>
              <a:t>Minimum posterior probability to keep variant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-n:</a:t>
            </a:r>
            <a:r>
              <a:rPr lang="en-US" dirty="0"/>
              <a:t> </a:t>
            </a:r>
            <a:r>
              <a:rPr lang="en-US" sz="1400" dirty="0"/>
              <a:t>In the example, we use -n 0.80 to only keep samples with an associated probability of 0.80 or higher.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-c: </a:t>
            </a:r>
            <a:r>
              <a:rPr lang="en-US" sz="1400" dirty="0"/>
              <a:t>To exclude loci with excessive missing data, we require a call rate of 0.75 or higher (-c 0.75). Note that only samples passing the naive reporting probability filter are considered as valid calls, </a:t>
            </a:r>
            <a:r>
              <a:rPr lang="en-US" sz="1400" i="1" dirty="0"/>
              <a:t>i.e.</a:t>
            </a:r>
            <a:r>
              <a:rPr lang="en-US" sz="1400" dirty="0"/>
              <a:t>, samples that have allele depth information but do not fit well to any genotype group are treated as missing.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38CA-4F70-484E-8C9E-FD02B64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78" y="2373381"/>
            <a:ext cx="5305700" cy="3255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89CC-7F60-6042-B9DB-0856F87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172046"/>
            <a:ext cx="3039797" cy="3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234" y="563415"/>
            <a:ext cx="78867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34" y="2173369"/>
            <a:ext cx="6560161" cy="3262808"/>
          </a:xfrm>
        </p:spPr>
        <p:txBody>
          <a:bodyPr>
            <a:noAutofit/>
          </a:bodyPr>
          <a:lstStyle/>
          <a:p>
            <a:r>
              <a:rPr lang="en-US" sz="2800" dirty="0"/>
              <a:t>Introduction to the model</a:t>
            </a:r>
          </a:p>
          <a:p>
            <a:endParaRPr lang="en-US" sz="2800" dirty="0"/>
          </a:p>
          <a:p>
            <a:r>
              <a:rPr lang="en-US" sz="2800" dirty="0"/>
              <a:t>Ploidy estimation in a sugarcane biparental population</a:t>
            </a:r>
          </a:p>
          <a:p>
            <a:endParaRPr lang="en-US" sz="2800" dirty="0"/>
          </a:p>
          <a:p>
            <a:r>
              <a:rPr lang="en-US" sz="2800" dirty="0"/>
              <a:t>Genotype calling in a sweetpotato biparental population using VCF2SM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18ECA6-98E2-2D4B-8264-DCDAECDB51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329" b="26455"/>
          <a:stretch/>
        </p:blipFill>
        <p:spPr>
          <a:xfrm>
            <a:off x="6920699" y="927809"/>
            <a:ext cx="1854573" cy="16352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2B8A8-30A3-B746-AFFC-3DF8A522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156" y="4775444"/>
            <a:ext cx="2457610" cy="15569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4727C-4966-C642-AF01-72661965A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10" y="2756007"/>
            <a:ext cx="820950" cy="18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 dirty="0" err="1"/>
              <a:t>SuperMASSA’s</a:t>
            </a:r>
            <a:r>
              <a:rPr lang="en-US" dirty="0"/>
              <a:t> probabilistic graphical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750" y="1710354"/>
            <a:ext cx="8849946" cy="1520954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SuperMASSA is a software developed to </a:t>
            </a:r>
            <a:r>
              <a:rPr lang="en-US" sz="2000" dirty="0">
                <a:solidFill>
                  <a:srgbClr val="FF0000"/>
                </a:solidFill>
              </a:rPr>
              <a:t>infer ploidy levels </a:t>
            </a:r>
            <a:r>
              <a:rPr lang="en-US" sz="2000" dirty="0"/>
              <a:t>and perform </a:t>
            </a:r>
            <a:r>
              <a:rPr lang="en-US" sz="2000" dirty="0">
                <a:solidFill>
                  <a:srgbClr val="FF0000"/>
                </a:solidFill>
              </a:rPr>
              <a:t>genotype calling</a:t>
            </a:r>
            <a:r>
              <a:rPr lang="en-US" sz="2000" dirty="0"/>
              <a:t> using dosage-based molecular markers</a:t>
            </a:r>
          </a:p>
          <a:p>
            <a:r>
              <a:rPr lang="en-US" sz="2000" dirty="0"/>
              <a:t>It uses the ratio between the abundance of two allelic variants in a probabilistic graphical model to compute the maximum a posteriori configuration of the network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3E7420-1088-EE40-B537-21769399F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6"/>
          <a:stretch/>
        </p:blipFill>
        <p:spPr>
          <a:xfrm>
            <a:off x="2314578" y="3606947"/>
            <a:ext cx="2166615" cy="24258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9B1757-441D-4A4E-A3B4-1900BEE7A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251"/>
          <a:stretch/>
        </p:blipFill>
        <p:spPr>
          <a:xfrm>
            <a:off x="123728" y="3606947"/>
            <a:ext cx="2038525" cy="24258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FB3A4-A0E3-DA47-93B9-6B1DC8A32B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41"/>
          <a:stretch/>
        </p:blipFill>
        <p:spPr>
          <a:xfrm>
            <a:off x="4630723" y="3606947"/>
            <a:ext cx="2082091" cy="2425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D83268-2432-CC42-B3B6-136790A814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441"/>
          <a:stretch/>
        </p:blipFill>
        <p:spPr>
          <a:xfrm>
            <a:off x="6865139" y="3606947"/>
            <a:ext cx="2082092" cy="24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28D7DE-257B-2247-B12F-D59751A03919}"/>
              </a:ext>
            </a:extLst>
          </p:cNvPr>
          <p:cNvSpPr/>
          <p:nvPr/>
        </p:nvSpPr>
        <p:spPr>
          <a:xfrm>
            <a:off x="628650" y="6308208"/>
            <a:ext cx="464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https://doi.org/10.1371/journal.pone.0030906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814BF-67ED-4A48-8FFB-33F744AD69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74966" y="3349806"/>
            <a:ext cx="2716160" cy="60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 -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3DFD0-EF95-E441-8877-B4F39E4B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1978006"/>
            <a:ext cx="8187656" cy="394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48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DDF68-1EB6-E446-8B8D-28672FD51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(naïve) probabilities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71E6D-D04D-CB42-A1FA-95E0E9A65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831704"/>
          </a:xfrm>
        </p:spPr>
        <p:txBody>
          <a:bodyPr/>
          <a:lstStyle/>
          <a:p>
            <a:r>
              <a:rPr lang="en-US" dirty="0"/>
              <a:t>Posterior estimates that individuals are assigned to the correct genotype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AEC4B4-FEF6-BD41-9FEB-A8D7D908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E14AD8-A2F2-1E48-B489-E07FCD41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D7802-F81A-354D-89DF-0BC49DD36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971" y="2657329"/>
            <a:ext cx="3670046" cy="391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91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9AAC-3D3A-7D42-9B2F-2C49DF29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2.7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E356F-D4EE-4F48-B8EA-D4E168BE0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Windows (tested on Windows 10):</a:t>
            </a:r>
          </a:p>
          <a:p>
            <a:pPr lvl="1"/>
            <a:r>
              <a:rPr lang="en-US" dirty="0">
                <a:hlinkClick r:id="rId2"/>
              </a:rPr>
              <a:t>https://www.python.org/ftp/python/2.7.16/python-2.7.16.amd64.msi</a:t>
            </a:r>
            <a:endParaRPr lang="en-US" dirty="0"/>
          </a:p>
          <a:p>
            <a:pPr lvl="1"/>
            <a:r>
              <a:rPr lang="en-US"/>
              <a:t>Change directory to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C:\Python27\Scripts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MAC (tested on MacOS Catalina 10.15.7)</a:t>
            </a:r>
          </a:p>
          <a:p>
            <a:pPr lvl="1"/>
            <a:r>
              <a:rPr lang="en-US" dirty="0">
                <a:cs typeface="Consolas" panose="020B0609020204030204" pitchFamily="49" charset="0"/>
                <a:hlinkClick r:id="rId3"/>
              </a:rPr>
              <a:t>https://www.python.org/ftp/python/2.7.18/python-2.7.18-macosx10.9.pkg</a:t>
            </a:r>
            <a:r>
              <a:rPr lang="en-US" dirty="0">
                <a:cs typeface="Consolas" panose="020B0609020204030204" pitchFamily="49" charset="0"/>
              </a:rPr>
              <a:t> 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lvl="1"/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cs typeface="Consolas" panose="020B0609020204030204" pitchFamily="49" charset="0"/>
              </a:rPr>
              <a:t>Linux (tested on Ubuntu 20.04)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apt install python2.7 python-pip</a:t>
            </a:r>
          </a:p>
          <a:p>
            <a:pPr lvl="1"/>
            <a:r>
              <a:rPr lang="en-US" dirty="0"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pip install matplotlib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40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49264</TotalTime>
  <Words>730</Words>
  <Application>Microsoft Macintosh PowerPoint</Application>
  <PresentationFormat>On-screen Show (4:3)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</vt:lpstr>
      <vt:lpstr>Probabilistic graphical model</vt:lpstr>
      <vt:lpstr>Probabilistic graphical model</vt:lpstr>
      <vt:lpstr>Probabilistic graphical model - MAP</vt:lpstr>
      <vt:lpstr>Individual (naïve) probabilities</vt:lpstr>
      <vt:lpstr>Installing Python 2.7</vt:lpstr>
      <vt:lpstr>Ploidy level estimation in a sugarcane biparental population</vt:lpstr>
      <vt:lpstr>Genotype calling in a sweetpotato biparental population using VCF2SM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274</cp:revision>
  <dcterms:created xsi:type="dcterms:W3CDTF">2019-10-28T21:32:32Z</dcterms:created>
  <dcterms:modified xsi:type="dcterms:W3CDTF">2021-01-13T03:42:29Z</dcterms:modified>
</cp:coreProperties>
</file>